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21"/>
  </p:notesMasterIdLst>
  <p:sldIdLst>
    <p:sldId id="257" r:id="rId7"/>
    <p:sldId id="275" r:id="rId8"/>
    <p:sldId id="276" r:id="rId9"/>
    <p:sldId id="278" r:id="rId10"/>
    <p:sldId id="277" r:id="rId11"/>
    <p:sldId id="283" r:id="rId12"/>
    <p:sldId id="279" r:id="rId13"/>
    <p:sldId id="282" r:id="rId14"/>
    <p:sldId id="280" r:id="rId15"/>
    <p:sldId id="281" r:id="rId16"/>
    <p:sldId id="287" r:id="rId17"/>
    <p:sldId id="284" r:id="rId18"/>
    <p:sldId id="285" r:id="rId19"/>
    <p:sldId id="28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36" autoAdjust="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presProps" Target="presProps.xml"/></Relationships>
</file>

<file path=ppt/media/image1.jpeg>
</file>

<file path=ppt/media/image2.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7/03/2021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hyperlink" Target="https://copyright.unimelb.edu.au/services/copyright-notices-signs-forms/copyright-warning-notice-for-educational-purposes" TargetMode="External"/><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rning Notice">
    <p:spTree>
      <p:nvGrpSpPr>
        <p:cNvPr id="1" name=""/>
        <p:cNvGrpSpPr/>
        <p:nvPr/>
      </p:nvGrpSpPr>
      <p:grpSpPr>
        <a:xfrm>
          <a:off x="0" y="0"/>
          <a:ext cx="0" cy="0"/>
          <a:chOff x="0" y="0"/>
          <a:chExt cx="0" cy="0"/>
        </a:xfrm>
      </p:grpSpPr>
      <p:pic>
        <p:nvPicPr>
          <p:cNvPr id="1026" name="Picture 2" descr="https://copyright.unimelb.edu.au/__data/assets/image/0019/2707012/Copyright-Warning-Notice-2018.jpg">
            <a:extLst>
              <a:ext uri="{FF2B5EF4-FFF2-40B4-BE49-F238E27FC236}">
                <a16:creationId xmlns:a16="http://schemas.microsoft.com/office/drawing/2014/main" id="{5CEAC45C-0C7C-40FE-91FD-137B360751C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848131" y="1451745"/>
            <a:ext cx="6145967" cy="3954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2493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Tree>
    <p:extLst>
      <p:ext uri="{BB962C8B-B14F-4D97-AF65-F5344CB8AC3E}">
        <p14:creationId xmlns:p14="http://schemas.microsoft.com/office/powerpoint/2010/main" val="1442334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6538648" cy="6857998"/>
          </a:xfrm>
          <a:solidFill>
            <a:schemeClr val="bg1">
              <a:lumMod val="85000"/>
            </a:schemeClr>
          </a:solidFill>
        </p:spPr>
        <p:txBody>
          <a:bodyPr lIns="360000" tIns="360000" rIns="72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88"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67" y="1167579"/>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79" y="0"/>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7"/>
            <a:ext cx="2782490"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458023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59"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9135734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3" cstate="screen">
              <a:extLst>
                <a:ext uri="{28A0092B-C50C-407E-A947-70E740481C1C}">
                  <a14:useLocalDpi xmlns:a14="http://schemas.microsoft.com/office/drawing/2010/main"/>
                </a:ext>
              </a:extLst>
            </a:blip>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8621079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400702" cy="887360"/>
          </a:xfrm>
        </p:spPr>
        <p:txBody>
          <a:bodyPr/>
          <a:lstStyle>
            <a:lvl1pPr>
              <a:defRPr lang="en-AU" dirty="0"/>
            </a:lvl1pPr>
          </a:lstStyle>
          <a:p>
            <a:r>
              <a:rPr lang="en-US"/>
              <a:t>Click to edit Master title style</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0" y="433468"/>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7" y="1532415"/>
            <a:ext cx="6513110"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7704854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6" y="101089"/>
            <a:ext cx="1245238"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05246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dpi="0" rotWithShape="1">
            <a:blip r:embed="rId2">
              <a:extLst>
                <a:ext uri="{28A0092B-C50C-407E-A947-70E740481C1C}">
                  <a14:useLocalDpi xmlns:a14="http://schemas.microsoft.com/office/drawing/2010/main" val="0"/>
                </a:ext>
              </a:extLst>
            </a:blip>
            <a:srcRect/>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9232500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3522183"/>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500"/>
              </a:spcBef>
              <a:spcAft>
                <a:spcPts val="0"/>
              </a:spcAft>
              <a:buNone/>
              <a:defRPr sz="2000" b="1">
                <a:solidFill>
                  <a:schemeClr val="accent2"/>
                </a:solidFill>
                <a:latin typeface="+mn-lt"/>
              </a:defRPr>
            </a:lvl1pPr>
            <a:lvl2pPr marL="0" indent="0" algn="l">
              <a:spcBef>
                <a:spcPts val="500"/>
              </a:spcBef>
              <a:buNone/>
              <a:defRPr sz="2000" b="0">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6"/>
            <a:ext cx="3164224" cy="677108"/>
          </a:xfrm>
          <a:prstGeom prst="rect">
            <a:avLst/>
          </a:prstGeom>
          <a:noFill/>
        </p:spPr>
        <p:txBody>
          <a:bodyPr wrap="square" rtlCol="0">
            <a:spAutoFit/>
          </a:bodyPr>
          <a:lstStyle/>
          <a:p>
            <a:r>
              <a:rPr lang="en-AU" sz="380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6" y="453777"/>
            <a:ext cx="1662286" cy="1666547"/>
            <a:chOff x="2864" y="1181"/>
            <a:chExt cx="1952" cy="1957"/>
          </a:xfrm>
          <a:blipFill>
            <a:blip r:embed="rId3" cstate="screen">
              <a:extLst>
                <a:ext uri="{28A0092B-C50C-407E-A947-70E740481C1C}">
                  <a14:useLocalDpi xmlns:a14="http://schemas.microsoft.com/office/drawing/2010/main"/>
                </a:ext>
              </a:extLst>
            </a:blip>
            <a:stretch>
              <a:fillRect/>
            </a:stretch>
          </a:blipFill>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1776138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79" name="Freeform: Shape 78">
            <a:extLst>
              <a:ext uri="{FF2B5EF4-FFF2-40B4-BE49-F238E27FC236}">
                <a16:creationId xmlns:a16="http://schemas.microsoft.com/office/drawing/2014/main" id="{9821C742-34A7-4634-ABFF-1A8C76DB814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CFA768B8-D2D1-447E-9F0E-47C681CCC99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5784771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E3563E49-DAF7-4206-AAD7-38E789258387}"/>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0BA02072-FEDB-429A-A4C0-22D59D09BF0A}"/>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0ABA4448-A18D-4663-B455-EAD951F86205}"/>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8876535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176FAE9-F8D7-45AD-AA56-97F65AF5C7CF}"/>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B87D9FE-C85C-4214-9157-DD7F3ED28A34}"/>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15BBA84-73B3-48DF-B6EE-69867E46B6EF}"/>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3873191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229705A0-38F7-4A9C-86A4-2F68DE74B02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4D897568-993B-4A02-A134-6722AC6A9865}"/>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CA8F343C-4D99-4A43-995F-05ACA5C64EB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82467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624966D-E4EA-4F50-9BB6-48291DC82572}"/>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C435E10-BA07-43CA-946E-F929538E56E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8818C800-1FD7-46E3-9513-EDED28C7D419}"/>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131766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54BDF27-BFAD-478C-A199-3DB667D3F5E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219F3B99-BA96-428A-8B96-08B07C39576F}"/>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E6A1775-999F-4891-AEA1-BDBEAF077E5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325861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80" name="Freeform: Shape 79">
            <a:extLst>
              <a:ext uri="{FF2B5EF4-FFF2-40B4-BE49-F238E27FC236}">
                <a16:creationId xmlns:a16="http://schemas.microsoft.com/office/drawing/2014/main" id="{9F2674CC-72EB-4595-86BE-D02CD83455C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4" name="Text Placeholder 140">
            <a:extLst>
              <a:ext uri="{FF2B5EF4-FFF2-40B4-BE49-F238E27FC236}">
                <a16:creationId xmlns:a16="http://schemas.microsoft.com/office/drawing/2014/main" id="{C2FB46BE-AAF7-42FF-9037-1C6EE88FE3BD}"/>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62CC006-DD2A-4ACA-910F-2010703F4F3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16213437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6725A7B3-05B9-43EC-BD6A-2951B787802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3AF26A12-2ED5-4400-ADF5-846B94638FB6}"/>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DA5586F-18E7-4601-96CA-50CD2AA81EC8}"/>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638503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extLst>
                <a:ext uri="{28A0092B-C50C-407E-A947-70E740481C1C}">
                  <a14:useLocalDpi xmlns:a14="http://schemas.microsoft.com/office/drawing/2010/main" val="0"/>
                </a:ext>
              </a:extLst>
            </a:blip>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2680219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C553431B-6092-48C5-AD7C-F30516D7A38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2" name="Text Placeholder 140">
            <a:extLst>
              <a:ext uri="{FF2B5EF4-FFF2-40B4-BE49-F238E27FC236}">
                <a16:creationId xmlns:a16="http://schemas.microsoft.com/office/drawing/2014/main" id="{B4389B36-E541-48E7-A912-C35EE13572D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BA1EDDF-3973-431D-958F-640EC310C4D6}"/>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995718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86F4D0A5-6CC7-400E-9C3C-0694666F6F8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C8E1928D-065A-4AB1-9DF2-3C1374F8D11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11A1BDE-E875-46F4-AFCD-40A301028118}"/>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6075915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44E114E6-BD85-4C72-BAB6-6A2A343DA8D5}"/>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3156ADEC-0272-4274-9765-6F13B085BBDE}"/>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13892CA3-1F3C-40B3-9F82-3B2099571FB1}"/>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0147513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FCFB8DF9-51A8-485E-9F12-E5A3330F489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2DDB1C3D-68C3-412D-8EB3-97570F00136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8C843FD-33AA-4EEC-9FDF-27DC52E9A1E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342566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9C7F53C6-9053-440C-8E3D-971AFB12FFFC}"/>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7AF040AB-A5DC-4D6D-B6BA-75BCAFC7AAFC}"/>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51F7505-AB35-46E5-9D36-6EFD604C99AC}"/>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26421944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54420FA1-8DAE-4658-86CF-B5658CDC24E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234B86AF-61C0-4BEF-AED9-AB6E1045862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1EC55AF-72F6-4B80-B565-E4736853BBD5}"/>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014275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C8A16490-7A25-479D-8887-224357329F5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E5F69457-834C-4B3E-AF4C-CDBC7D6FC8A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C135A83-4349-4D19-A851-56FC171B943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7980711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EABDE6FE-819A-4678-A6E8-009E38A1A56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FD7259D0-6B32-4DE1-8F13-A21A1C988BF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D42A6F0E-E106-4C5B-90DE-D6097D2850F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263184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8" name="Text Placeholder 140">
            <a:extLst>
              <a:ext uri="{FF2B5EF4-FFF2-40B4-BE49-F238E27FC236}">
                <a16:creationId xmlns:a16="http://schemas.microsoft.com/office/drawing/2014/main" id="{4CE4066F-5CB1-43C1-8385-16A6CA0296A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7C590671-A7C1-4FD2-8937-335D342E216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980855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C88C7B38-255E-4D79-80C8-2A025E1CFAC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C7B1783-9A42-4500-B3D5-978D81F02062}"/>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717561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12204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12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4439700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B37A7C5F-6C97-4907-9B6E-CAD54B542D5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9411580-DB87-4A03-8CAA-0596920BA9B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765696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47EAFC36-6B42-4718-B950-E73D679183E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2C5AC15-2F83-4DFF-A7D6-FDC451DF0F79}"/>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92041992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9A35FC83-B4F8-4E38-8B51-53931CF7E2CB}"/>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9D845B7-610D-45D7-886B-50A578383BF7}"/>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192081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97A5019C-6BF2-4398-8DAA-FF283C94EA0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47F16148-6109-4250-8F2B-85B5C621F02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55453532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77A3F8CD-5F2E-491B-926F-DCC7B4CAEC7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495759F-BC16-45E8-9CE1-BF7AC6B52D0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8475225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06AF1983-185F-47DE-98ED-8E65C1C77DFD}"/>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D9D2841-CD85-42CB-9788-F269FA32FEC4}"/>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61214058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rning Notice">
    <p:spTree>
      <p:nvGrpSpPr>
        <p:cNvPr id="1" name=""/>
        <p:cNvGrpSpPr/>
        <p:nvPr/>
      </p:nvGrpSpPr>
      <p:grpSpPr>
        <a:xfrm>
          <a:off x="0" y="0"/>
          <a:ext cx="0" cy="0"/>
          <a:chOff x="0" y="0"/>
          <a:chExt cx="0" cy="0"/>
        </a:xfrm>
      </p:grpSpPr>
      <p:sp>
        <p:nvSpPr>
          <p:cNvPr id="7" name="TextBox 6">
            <a:hlinkClick r:id="rId2"/>
            <a:extLst>
              <a:ext uri="{FF2B5EF4-FFF2-40B4-BE49-F238E27FC236}">
                <a16:creationId xmlns:a16="http://schemas.microsoft.com/office/drawing/2014/main" id="{ABED15E0-AD63-4055-B9AB-38A11F7F6948}"/>
              </a:ext>
            </a:extLst>
          </p:cNvPr>
          <p:cNvSpPr txBox="1"/>
          <p:nvPr userDrawn="1"/>
        </p:nvSpPr>
        <p:spPr>
          <a:xfrm>
            <a:off x="3434687" y="1512990"/>
            <a:ext cx="5322626" cy="3553995"/>
          </a:xfrm>
          <a:prstGeom prst="rect">
            <a:avLst/>
          </a:prstGeom>
          <a:solidFill>
            <a:schemeClr val="bg1"/>
          </a:solidFill>
          <a:ln>
            <a:solidFill>
              <a:schemeClr val="accent1"/>
            </a:solidFill>
          </a:ln>
        </p:spPr>
        <p:txBody>
          <a:bodyPr wrap="square" lIns="216000" tIns="216000" rIns="216000" bIns="216000" rtlCol="0">
            <a:spAutoFit/>
          </a:bodyPr>
          <a:lstStyle/>
          <a:p>
            <a:pPr algn="ctr">
              <a:spcAft>
                <a:spcPts val="1200"/>
              </a:spcAft>
            </a:pPr>
            <a:r>
              <a:rPr lang="en-AU" sz="1600" dirty="0">
                <a:solidFill>
                  <a:schemeClr val="tx2"/>
                </a:solidFill>
                <a:latin typeface="+mn-lt"/>
                <a:cs typeface="Arial" panose="020B0604020202020204" pitchFamily="34" charset="0"/>
              </a:rPr>
              <a:t>COMMONWEALTH OF AUSTRALIA</a:t>
            </a:r>
          </a:p>
          <a:p>
            <a:pPr algn="ctr">
              <a:spcAft>
                <a:spcPts val="1800"/>
              </a:spcAft>
            </a:pPr>
            <a:r>
              <a:rPr lang="en-AU" sz="1200" i="1" spc="100" dirty="0">
                <a:solidFill>
                  <a:schemeClr val="tx2"/>
                </a:solidFill>
                <a:latin typeface="+mn-lt"/>
                <a:cs typeface="Arial" panose="020B0604020202020204" pitchFamily="34" charset="0"/>
              </a:rPr>
              <a:t>Copyright Regulations 1969</a:t>
            </a:r>
          </a:p>
          <a:p>
            <a:pPr algn="ctr">
              <a:spcAft>
                <a:spcPts val="2100"/>
              </a:spcAft>
            </a:pPr>
            <a:r>
              <a:rPr lang="en-AU" sz="1600" b="1" dirty="0">
                <a:solidFill>
                  <a:schemeClr val="tx2"/>
                </a:solidFill>
                <a:latin typeface="+mn-lt"/>
                <a:cs typeface="Arial" panose="020B0604020202020204" pitchFamily="34" charset="0"/>
              </a:rPr>
              <a:t>Warning</a:t>
            </a:r>
          </a:p>
          <a:p>
            <a:pPr algn="just">
              <a:lnSpc>
                <a:spcPct val="95000"/>
              </a:lnSpc>
              <a:spcAft>
                <a:spcPts val="1800"/>
              </a:spcAft>
            </a:pPr>
            <a:r>
              <a:rPr lang="en-AU" sz="1200" spc="70" dirty="0">
                <a:solidFill>
                  <a:schemeClr val="tx2"/>
                </a:solidFill>
                <a:latin typeface="+mn-lt"/>
                <a:cs typeface="Arial" panose="020B0604020202020204" pitchFamily="34" charset="0"/>
              </a:rPr>
              <a:t>This material has been reproduced and communicated to you by or on behalf of the University of Melbourne pursuant to Part VB of the </a:t>
            </a:r>
            <a:r>
              <a:rPr lang="en-AU" sz="1200" i="1" spc="70" dirty="0">
                <a:solidFill>
                  <a:schemeClr val="tx2"/>
                </a:solidFill>
                <a:latin typeface="+mn-lt"/>
                <a:cs typeface="Arial" panose="020B0604020202020204" pitchFamily="34" charset="0"/>
              </a:rPr>
              <a:t>Copyright Act 1968 (the Act)</a:t>
            </a:r>
            <a:r>
              <a:rPr lang="en-AU" sz="1200" spc="70" dirty="0">
                <a:solidFill>
                  <a:schemeClr val="tx2"/>
                </a:solidFill>
                <a:latin typeface="+mn-lt"/>
                <a:cs typeface="Arial" panose="020B0604020202020204" pitchFamily="34" charset="0"/>
              </a:rPr>
              <a:t>.</a:t>
            </a:r>
          </a:p>
          <a:p>
            <a:pPr algn="just">
              <a:lnSpc>
                <a:spcPct val="95000"/>
              </a:lnSpc>
              <a:spcAft>
                <a:spcPts val="1200"/>
              </a:spcAft>
            </a:pPr>
            <a:r>
              <a:rPr lang="en-AU" sz="1200" spc="70" dirty="0">
                <a:solidFill>
                  <a:schemeClr val="tx2"/>
                </a:solidFill>
                <a:latin typeface="+mn-lt"/>
                <a:cs typeface="Arial" panose="020B0604020202020204" pitchFamily="34" charset="0"/>
              </a:rPr>
              <a:t>The material in this communication may be subject to copyright under the Act. Any further copying or communication of this material by you may be the subject of copyright protection under the Act.</a:t>
            </a:r>
          </a:p>
          <a:p>
            <a:pPr algn="ctr">
              <a:lnSpc>
                <a:spcPct val="95000"/>
              </a:lnSpc>
              <a:spcBef>
                <a:spcPts val="900"/>
              </a:spcBef>
            </a:pPr>
            <a:r>
              <a:rPr lang="en-AU" sz="1600" b="1" dirty="0">
                <a:solidFill>
                  <a:schemeClr val="tx2"/>
                </a:solidFill>
                <a:latin typeface="+mn-lt"/>
                <a:cs typeface="Arial" panose="020B0604020202020204" pitchFamily="34" charset="0"/>
              </a:rPr>
              <a:t>Do not remove this notice</a:t>
            </a:r>
            <a:endParaRPr lang="en-US" sz="1600" b="1" dirty="0">
              <a:solidFill>
                <a:schemeClr val="tx2"/>
              </a:solidFill>
              <a:latin typeface="+mn-lt"/>
              <a:cs typeface="Arial" panose="020B0604020202020204" pitchFamily="34" charset="0"/>
            </a:endParaRPr>
          </a:p>
        </p:txBody>
      </p:sp>
    </p:spTree>
    <p:extLst>
      <p:ext uri="{BB962C8B-B14F-4D97-AF65-F5344CB8AC3E}">
        <p14:creationId xmlns:p14="http://schemas.microsoft.com/office/powerpoint/2010/main" val="1385344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7"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13741"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229001401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8" y="1532415"/>
            <a:ext cx="11408407"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93249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6" y="686883"/>
            <a:ext cx="3765573"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2" y="5410200"/>
            <a:ext cx="1939655"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59" y="5410200"/>
            <a:ext cx="1939655"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6" y="5410200"/>
            <a:ext cx="1939655" cy="923925"/>
          </a:xfrm>
        </p:spPr>
        <p:txBody>
          <a:bodyPr/>
          <a:lstStyle>
            <a:lvl1pPr>
              <a:defRPr sz="16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6"/>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72463026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5"/>
            <a:ext cx="11408407"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363440542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7559430" cy="592453"/>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6447022"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8136900" y="433468"/>
            <a:ext cx="3621629"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10" name="Media Placeholder 5">
            <a:extLst>
              <a:ext uri="{FF2B5EF4-FFF2-40B4-BE49-F238E27FC236}">
                <a16:creationId xmlns:a16="http://schemas.microsoft.com/office/drawing/2014/main" id="{D4618085-6A58-496C-A30D-555A1C153755}"/>
              </a:ext>
            </a:extLst>
          </p:cNvPr>
          <p:cNvSpPr>
            <a:spLocks noGrp="1"/>
          </p:cNvSpPr>
          <p:nvPr>
            <p:ph type="media" sz="quarter" idx="17" hasCustomPrompt="1"/>
          </p:nvPr>
        </p:nvSpPr>
        <p:spPr>
          <a:xfrm>
            <a:off x="433469" y="2124868"/>
            <a:ext cx="7442318"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2" name="Date Placeholder 1">
            <a:extLst>
              <a:ext uri="{FF2B5EF4-FFF2-40B4-BE49-F238E27FC236}">
                <a16:creationId xmlns:a16="http://schemas.microsoft.com/office/drawing/2014/main" id="{F48E018D-B91E-4FCF-8E3D-E1119B796B64}"/>
              </a:ext>
            </a:extLst>
          </p:cNvPr>
          <p:cNvSpPr>
            <a:spLocks noGrp="1"/>
          </p:cNvSpPr>
          <p:nvPr>
            <p:ph type="dt" sz="half" idx="18"/>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E0674060-CB40-4866-BC46-412241E584C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373596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82AA6262-DA14-43FE-B7AA-479C75CB9FFA}"/>
              </a:ext>
            </a:extLst>
          </p:cNvPr>
          <p:cNvSpPr>
            <a:spLocks noGrp="1"/>
          </p:cNvSpPr>
          <p:nvPr>
            <p:ph type="dt" sz="half" idx="17"/>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12F1FC4A-C989-4916-B28D-469943DEEFD4}"/>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3894165"/>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16" name="Picture Placeholder 8">
            <a:extLst>
              <a:ext uri="{FF2B5EF4-FFF2-40B4-BE49-F238E27FC236}">
                <a16:creationId xmlns:a16="http://schemas.microsoft.com/office/drawing/2014/main" id="{D5D96E0D-0308-450C-A1B8-18356D2C1715}"/>
              </a:ext>
            </a:extLst>
          </p:cNvPr>
          <p:cNvSpPr>
            <a:spLocks noGrp="1"/>
          </p:cNvSpPr>
          <p:nvPr>
            <p:ph type="pic" sz="quarter" idx="21"/>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84117D5A-86B7-4AD4-AEA3-09FD38F3CFB8}"/>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0AF26E98-E7B3-401C-BBD3-44AED288710C}"/>
              </a:ext>
            </a:extLst>
          </p:cNvPr>
          <p:cNvSpPr>
            <a:spLocks noGrp="1"/>
          </p:cNvSpPr>
          <p:nvPr>
            <p:ph type="dt" sz="half" idx="25"/>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E353FC3F-C9AF-4833-9D51-51399AED9176}"/>
              </a:ext>
            </a:extLst>
          </p:cNvPr>
          <p:cNvSpPr>
            <a:spLocks noGrp="1"/>
          </p:cNvSpPr>
          <p:nvPr>
            <p:ph type="sldNum" sz="quarter" idx="26"/>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11" name="Picture Placeholder 8">
            <a:extLst>
              <a:ext uri="{FF2B5EF4-FFF2-40B4-BE49-F238E27FC236}">
                <a16:creationId xmlns:a16="http://schemas.microsoft.com/office/drawing/2014/main" id="{2EBC3B63-F8E6-4CD5-A3CE-0A68BD6D24E9}"/>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739982C-B3F1-49FA-A015-50C5BA9FD40B}"/>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31841E0A-6DB9-42D0-BD80-57DE7F80C2ED}"/>
              </a:ext>
            </a:extLst>
          </p:cNvPr>
          <p:cNvSpPr>
            <a:spLocks noGrp="1"/>
          </p:cNvSpPr>
          <p:nvPr>
            <p:ph type="pic" sz="quarter" idx="2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5D3F4A80-45A0-4953-8364-5BB35BEE19EA}"/>
              </a:ext>
            </a:extLst>
          </p:cNvPr>
          <p:cNvSpPr>
            <a:spLocks noGrp="1"/>
          </p:cNvSpPr>
          <p:nvPr>
            <p:ph type="dt" sz="half" idx="27"/>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849BD119-1E9F-42C8-BBE3-BA1D5B3AB4DB}"/>
              </a:ext>
            </a:extLst>
          </p:cNvPr>
          <p:cNvSpPr>
            <a:spLocks noGrp="1"/>
          </p:cNvSpPr>
          <p:nvPr>
            <p:ph type="sldNum" sz="quarter" idx="2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16" name="Picture Placeholder 8">
            <a:extLst>
              <a:ext uri="{FF2B5EF4-FFF2-40B4-BE49-F238E27FC236}">
                <a16:creationId xmlns:a16="http://schemas.microsoft.com/office/drawing/2014/main" id="{1A6C2717-A40C-4B91-A59E-476ABCBFA49D}"/>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E5CE3F13-4F10-496E-9AF5-EB9AD5EEB8CD}"/>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8" name="Picture Placeholder 8">
            <a:extLst>
              <a:ext uri="{FF2B5EF4-FFF2-40B4-BE49-F238E27FC236}">
                <a16:creationId xmlns:a16="http://schemas.microsoft.com/office/drawing/2014/main" id="{4F400719-C365-4225-A532-5F986A18ECA4}"/>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9" name="Picture Placeholder 8">
            <a:extLst>
              <a:ext uri="{FF2B5EF4-FFF2-40B4-BE49-F238E27FC236}">
                <a16:creationId xmlns:a16="http://schemas.microsoft.com/office/drawing/2014/main" id="{2B1DF00D-30B2-490C-B3B2-6E92730487D7}"/>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6AADCC63-20FE-4D59-BB93-369A8D612D40}"/>
              </a:ext>
            </a:extLst>
          </p:cNvPr>
          <p:cNvSpPr>
            <a:spLocks noGrp="1"/>
          </p:cNvSpPr>
          <p:nvPr>
            <p:ph type="dt" sz="half" idx="26"/>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F4F80D9D-A3A2-4222-913D-0FD981A9D57E}"/>
              </a:ext>
            </a:extLst>
          </p:cNvPr>
          <p:cNvSpPr>
            <a:spLocks noGrp="1"/>
          </p:cNvSpPr>
          <p:nvPr>
            <p:ph type="sldNum" sz="quarter" idx="2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a:blip r:embed="rId2" cstate="screen">
              <a:extLst>
                <a:ext uri="{28A0092B-C50C-407E-A947-70E740481C1C}">
                  <a14:useLocalDpi xmlns:a14="http://schemas.microsoft.com/office/drawing/2010/main"/>
                </a:ext>
              </a:extLst>
            </a:blip>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8352491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2"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59"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6"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6" y="686883"/>
            <a:ext cx="3776837"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6"/>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2916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6" y="1532415"/>
            <a:ext cx="11408409"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846504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5"/>
            <a:ext cx="11408408"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28486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26" Type="http://schemas.openxmlformats.org/officeDocument/2006/relationships/image" Target="../media/image3.emf"/><Relationship Id="rId3" Type="http://schemas.openxmlformats.org/officeDocument/2006/relationships/slideLayout" Target="../slideLayouts/slideLayout24.xml"/><Relationship Id="rId21" Type="http://schemas.openxmlformats.org/officeDocument/2006/relationships/slideLayout" Target="../slideLayouts/slideLayout42.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5" Type="http://schemas.openxmlformats.org/officeDocument/2006/relationships/theme" Target="../theme/theme2.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0" Type="http://schemas.openxmlformats.org/officeDocument/2006/relationships/slideLayout" Target="../slideLayouts/slideLayout41.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24" Type="http://schemas.openxmlformats.org/officeDocument/2006/relationships/slideLayout" Target="../slideLayouts/slideLayout45.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23" Type="http://schemas.openxmlformats.org/officeDocument/2006/relationships/slideLayout" Target="../slideLayouts/slideLayout44.xml"/><Relationship Id="rId10" Type="http://schemas.openxmlformats.org/officeDocument/2006/relationships/slideLayout" Target="../slideLayouts/slideLayout31.xml"/><Relationship Id="rId19" Type="http://schemas.openxmlformats.org/officeDocument/2006/relationships/slideLayout" Target="../slideLayouts/slideLayout40.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slideLayout" Target="../slideLayouts/slideLayout4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theme" Target="../theme/theme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6" y="1532415"/>
            <a:ext cx="11408409"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7" y="6172501"/>
            <a:ext cx="8035422"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1"/>
            <a:ext cx="846000"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769" r:id="rId1"/>
    <p:sldLayoutId id="2147483664" r:id="rId2"/>
    <p:sldLayoutId id="2147483666" r:id="rId3"/>
    <p:sldLayoutId id="2147483663" r:id="rId4"/>
    <p:sldLayoutId id="2147483765" r:id="rId5"/>
    <p:sldLayoutId id="2147483766" r:id="rId6"/>
    <p:sldLayoutId id="2147483667" r:id="rId7"/>
    <p:sldLayoutId id="2147483713" r:id="rId8"/>
    <p:sldLayoutId id="2147483668" r:id="rId9"/>
    <p:sldLayoutId id="2147483669" r:id="rId10"/>
    <p:sldLayoutId id="2147483649" r:id="rId11"/>
    <p:sldLayoutId id="2147483656" r:id="rId12"/>
    <p:sldLayoutId id="2147483658" r:id="rId13"/>
    <p:sldLayoutId id="2147483767" r:id="rId14"/>
    <p:sldLayoutId id="2147483670" r:id="rId15"/>
    <p:sldLayoutId id="2147483672" r:id="rId16"/>
    <p:sldLayoutId id="2147483673" r:id="rId17"/>
    <p:sldLayoutId id="2147483674" r:id="rId18"/>
    <p:sldLayoutId id="2147483675" r:id="rId19"/>
    <p:sldLayoutId id="2147483676" r:id="rId20"/>
    <p:sldLayoutId id="2147483671" r:id="rId21"/>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26" cstate="screen">
              <a:extLst>
                <a:ext uri="{28A0092B-C50C-407E-A947-70E740481C1C}">
                  <a14:useLocalDpi xmlns:a14="http://schemas.microsoft.com/office/drawing/2010/main"/>
                </a:ext>
              </a:extLst>
            </a:blip>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734" r:id="rId1"/>
    <p:sldLayoutId id="2147483744" r:id="rId2"/>
    <p:sldLayoutId id="2147483745" r:id="rId3"/>
    <p:sldLayoutId id="2147483746" r:id="rId4"/>
    <p:sldLayoutId id="2147483747" r:id="rId5"/>
    <p:sldLayoutId id="2147483748" r:id="rId6"/>
    <p:sldLayoutId id="2147483749" r:id="rId7"/>
    <p:sldLayoutId id="2147483750" r:id="rId8"/>
    <p:sldLayoutId id="2147483735" r:id="rId9"/>
    <p:sldLayoutId id="2147483751" r:id="rId10"/>
    <p:sldLayoutId id="2147483752" r:id="rId11"/>
    <p:sldLayoutId id="2147483753" r:id="rId12"/>
    <p:sldLayoutId id="2147483754" r:id="rId13"/>
    <p:sldLayoutId id="2147483755" r:id="rId14"/>
    <p:sldLayoutId id="2147483756" r:id="rId15"/>
    <p:sldLayoutId id="2147483757" r:id="rId16"/>
    <p:sldLayoutId id="2147483743" r:id="rId17"/>
    <p:sldLayoutId id="2147483758" r:id="rId18"/>
    <p:sldLayoutId id="2147483759" r:id="rId19"/>
    <p:sldLayoutId id="2147483760" r:id="rId20"/>
    <p:sldLayoutId id="2147483761" r:id="rId21"/>
    <p:sldLayoutId id="2147483762" r:id="rId22"/>
    <p:sldLayoutId id="2147483763" r:id="rId23"/>
    <p:sldLayoutId id="2147483764" r:id="rId24"/>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6" name="Freeform: Shape 65">
            <a:extLst>
              <a:ext uri="{FF2B5EF4-FFF2-40B4-BE49-F238E27FC236}">
                <a16:creationId xmlns:a16="http://schemas.microsoft.com/office/drawing/2014/main" id="{9E096F91-AD99-4C52-895F-5F73C9ACDCD8}"/>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14"/>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70" r:id="rId1"/>
    <p:sldLayoutId id="2147483719" r:id="rId2"/>
    <p:sldLayoutId id="2147483720" r:id="rId3"/>
    <p:sldLayoutId id="2147483721" r:id="rId4"/>
    <p:sldLayoutId id="2147483722" r:id="rId5"/>
    <p:sldLayoutId id="2147483768" r:id="rId6"/>
    <p:sldLayoutId id="2147483726" r:id="rId7"/>
    <p:sldLayoutId id="2147483727" r:id="rId8"/>
    <p:sldLayoutId id="2147483728" r:id="rId9"/>
    <p:sldLayoutId id="2147483729" r:id="rId10"/>
    <p:sldLayoutId id="2147483730" r:id="rId11"/>
    <p:sldLayoutId id="2147483732" r:id="rId12"/>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andrew.naughton@unimelb.edu.au"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78487"/>
            <a:ext cx="7126688" cy="3021891"/>
          </a:xfrm>
        </p:spPr>
        <p:txBody>
          <a:bodyPr/>
          <a:lstStyle/>
          <a:p>
            <a:pPr algn="ctr"/>
            <a:r>
              <a:rPr lang="en-AU" dirty="0"/>
              <a:t>COMP10001</a:t>
            </a:r>
          </a:p>
          <a:p>
            <a:pPr algn="ctr"/>
            <a:r>
              <a:rPr lang="en-AU" b="0" dirty="0"/>
              <a:t>Foundations of Computing</a:t>
            </a:r>
          </a:p>
          <a:p>
            <a:pPr algn="ctr"/>
            <a:r>
              <a:rPr lang="en-AU" b="0" dirty="0"/>
              <a:t>Semester 1, 2021</a:t>
            </a:r>
          </a:p>
          <a:p>
            <a:pPr algn="ctr"/>
            <a:r>
              <a:rPr lang="en-AU" b="0" dirty="0"/>
              <a:t>Tutorial 1</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a:t>
            </a:fld>
            <a:endParaRPr lang="en-AU" noProof="0"/>
          </a:p>
        </p:txBody>
      </p:sp>
      <p:sp>
        <p:nvSpPr>
          <p:cNvPr id="11" name="Subtitle 2">
            <a:extLst>
              <a:ext uri="{FF2B5EF4-FFF2-40B4-BE49-F238E27FC236}">
                <a16:creationId xmlns:a16="http://schemas.microsoft.com/office/drawing/2014/main" id="{81B0439D-7D52-4DD5-A5B2-A61EAE39A44E}"/>
              </a:ext>
            </a:extLst>
          </p:cNvPr>
          <p:cNvSpPr txBox="1">
            <a:spLocks/>
          </p:cNvSpPr>
          <p:nvPr/>
        </p:nvSpPr>
        <p:spPr>
          <a:xfrm>
            <a:off x="3355185" y="5039687"/>
            <a:ext cx="5481627" cy="1132513"/>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vert="horz" wrap="square" lIns="90000" tIns="90000" rIns="90000" bIns="90000" rtlCol="0" anchor="t" anchorCtr="0">
            <a:noAutofit/>
          </a:bodyPr>
          <a:lstStyle>
            <a:lvl1pPr marL="0" indent="0" algn="l" defTabSz="914400" rtl="0" eaLnBrk="1" latinLnBrk="0" hangingPunct="1">
              <a:lnSpc>
                <a:spcPct val="100000"/>
              </a:lnSpc>
              <a:spcBef>
                <a:spcPts val="500"/>
              </a:spcBef>
              <a:spcAft>
                <a:spcPts val="1200"/>
              </a:spcAft>
              <a:buFont typeface="Arial" panose="020B0604020202020204" pitchFamily="34" charset="0"/>
              <a:buNone/>
              <a:defRPr sz="3800" b="1" kern="1200">
                <a:solidFill>
                  <a:schemeClr val="bg1"/>
                </a:solidFill>
                <a:latin typeface="+mj-lt"/>
                <a:ea typeface="+mn-ea"/>
                <a:cs typeface="+mn-cs"/>
              </a:defRPr>
            </a:lvl1pPr>
            <a:lvl2pPr marL="0" indent="0" algn="l" defTabSz="914400" rtl="0" eaLnBrk="1" latinLnBrk="0" hangingPunct="1">
              <a:lnSpc>
                <a:spcPct val="100000"/>
              </a:lnSpc>
              <a:spcBef>
                <a:spcPts val="2400"/>
              </a:spcBef>
              <a:buFont typeface="Arial" panose="020B0604020202020204" pitchFamily="34" charset="0"/>
              <a:buNone/>
              <a:defRPr sz="2000" b="1" kern="1200">
                <a:solidFill>
                  <a:schemeClr val="accent2"/>
                </a:solidFill>
                <a:latin typeface="+mn-lt"/>
                <a:ea typeface="+mn-ea"/>
                <a:cs typeface="+mn-cs"/>
              </a:defRPr>
            </a:lvl2pPr>
            <a:lvl3pPr marL="0" indent="0" algn="l" defTabSz="914400" rtl="0" eaLnBrk="1" latinLnBrk="0" hangingPunct="1">
              <a:lnSpc>
                <a:spcPct val="100000"/>
              </a:lnSpc>
              <a:spcBef>
                <a:spcPts val="500"/>
              </a:spcBef>
              <a:buFont typeface="Calibri" panose="020F0502020204030204" pitchFamily="34" charset="0"/>
              <a:buNone/>
              <a:defRPr sz="1800" b="0" kern="1200">
                <a:solidFill>
                  <a:schemeClr val="accent2"/>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1600" b="0"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16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600" kern="1200">
                <a:solidFill>
                  <a:schemeClr val="accent2"/>
                </a:solidFill>
                <a:latin typeface="+mn-lt"/>
                <a:ea typeface="+mn-ea"/>
                <a:cs typeface="+mn-cs"/>
              </a:defRPr>
            </a:lvl9pPr>
          </a:lstStyle>
          <a:p>
            <a:pPr algn="ctr"/>
            <a:r>
              <a:rPr lang="en-AU" sz="2400" b="0" dirty="0"/>
              <a:t>Andrew Naughton</a:t>
            </a:r>
          </a:p>
          <a:p>
            <a:pPr algn="ctr"/>
            <a:r>
              <a:rPr lang="en-AU" sz="2400" b="0" dirty="0">
                <a:solidFill>
                  <a:srgbClr val="FFC000"/>
                </a:solidFill>
                <a:hlinkClick r:id="rId2">
                  <a:extLst>
                    <a:ext uri="{A12FA001-AC4F-418D-AE19-62706E023703}">
                      <ahyp:hlinkClr xmlns:ahyp="http://schemas.microsoft.com/office/drawing/2018/hyperlinkcolor" val="tx"/>
                    </a:ext>
                  </a:extLst>
                </a:hlinkClick>
              </a:rPr>
              <a:t>andrew.naughton@unimelb.edu.au</a:t>
            </a:r>
            <a:endParaRPr lang="en-AU" sz="2400" b="0" dirty="0">
              <a:solidFill>
                <a:srgbClr val="FFC000"/>
              </a:solidFill>
            </a:endParaRPr>
          </a:p>
          <a:p>
            <a:pPr algn="ctr"/>
            <a:endParaRPr lang="en-AU" sz="2000" b="0" dirty="0"/>
          </a:p>
        </p:txBody>
      </p:sp>
    </p:spTree>
    <p:extLst>
      <p:ext uri="{BB962C8B-B14F-4D97-AF65-F5344CB8AC3E}">
        <p14:creationId xmlns:p14="http://schemas.microsoft.com/office/powerpoint/2010/main" val="2851894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ICE BREAKER</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10</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543048" y="2199778"/>
            <a:ext cx="9105900" cy="3046988"/>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Go around the room:</a:t>
            </a:r>
          </a:p>
          <a:p>
            <a:pPr marL="800100" lvl="1" indent="-342900" algn="just">
              <a:buFont typeface="Wingdings" panose="05000000000000000000" pitchFamily="2" charset="2"/>
              <a:buChar char="v"/>
            </a:pPr>
            <a:r>
              <a:rPr lang="en-AU" sz="2400" dirty="0">
                <a:solidFill>
                  <a:schemeClr val="bg1"/>
                </a:solidFill>
                <a:latin typeface="+mj-lt"/>
              </a:rPr>
              <a:t>Your name</a:t>
            </a:r>
          </a:p>
          <a:p>
            <a:pPr marL="800100" lvl="1" indent="-342900" algn="just">
              <a:buFont typeface="Wingdings" panose="05000000000000000000" pitchFamily="2" charset="2"/>
              <a:buChar char="v"/>
            </a:pPr>
            <a:r>
              <a:rPr lang="en-AU" sz="2400" dirty="0">
                <a:solidFill>
                  <a:schemeClr val="bg1"/>
                </a:solidFill>
                <a:latin typeface="+mj-lt"/>
              </a:rPr>
              <a:t>Planned degree</a:t>
            </a:r>
          </a:p>
          <a:p>
            <a:pPr marL="800100" lvl="1" indent="-342900" algn="just">
              <a:buFont typeface="Wingdings" panose="05000000000000000000" pitchFamily="2" charset="2"/>
              <a:buChar char="v"/>
            </a:pPr>
            <a:r>
              <a:rPr lang="en-AU" sz="2400" dirty="0">
                <a:solidFill>
                  <a:schemeClr val="bg1"/>
                </a:solidFill>
                <a:latin typeface="+mj-lt"/>
              </a:rPr>
              <a:t>Reason for taking this subject</a:t>
            </a:r>
          </a:p>
          <a:p>
            <a:pPr algn="just"/>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As a group, write down on a whiteboard or virtual sticky note:</a:t>
            </a:r>
          </a:p>
          <a:p>
            <a:pPr marL="800100" lvl="1" indent="-342900" algn="just">
              <a:buFont typeface="Wingdings" panose="05000000000000000000" pitchFamily="2" charset="2"/>
              <a:buChar char="v"/>
            </a:pPr>
            <a:r>
              <a:rPr lang="en-AU" sz="2400" dirty="0">
                <a:solidFill>
                  <a:schemeClr val="bg1"/>
                </a:solidFill>
                <a:latin typeface="+mj-lt"/>
              </a:rPr>
              <a:t>All the interesting things you have in common</a:t>
            </a:r>
          </a:p>
          <a:p>
            <a:pPr marL="800100" lvl="1" indent="-342900" algn="just">
              <a:buFont typeface="Wingdings" panose="05000000000000000000" pitchFamily="2" charset="2"/>
              <a:buChar char="v"/>
            </a:pPr>
            <a:r>
              <a:rPr lang="en-AU" sz="2400" dirty="0">
                <a:solidFill>
                  <a:schemeClr val="bg1"/>
                </a:solidFill>
                <a:latin typeface="+mj-lt"/>
              </a:rPr>
              <a:t>Something unique to each person</a:t>
            </a:r>
          </a:p>
        </p:txBody>
      </p:sp>
    </p:spTree>
    <p:extLst>
      <p:ext uri="{BB962C8B-B14F-4D97-AF65-F5344CB8AC3E}">
        <p14:creationId xmlns:p14="http://schemas.microsoft.com/office/powerpoint/2010/main" val="3281337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Group Discussion</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11</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543048" y="2199778"/>
            <a:ext cx="9105900" cy="1569660"/>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As a group, discuss:</a:t>
            </a:r>
          </a:p>
          <a:p>
            <a:pPr marL="800100" lvl="1" indent="-342900" algn="just">
              <a:buFont typeface="Wingdings" panose="05000000000000000000" pitchFamily="2" charset="2"/>
              <a:buChar char="v"/>
            </a:pPr>
            <a:r>
              <a:rPr lang="en-AU" sz="2400" dirty="0">
                <a:solidFill>
                  <a:schemeClr val="bg1"/>
                </a:solidFill>
                <a:latin typeface="+mj-lt"/>
              </a:rPr>
              <a:t>What is a program? How do we write one? What does it mean to run it?</a:t>
            </a:r>
          </a:p>
          <a:p>
            <a:pPr marL="800100" lvl="1" indent="-342900" algn="just">
              <a:buFont typeface="Wingdings" panose="05000000000000000000" pitchFamily="2" charset="2"/>
              <a:buChar char="v"/>
            </a:pPr>
            <a:r>
              <a:rPr lang="en-AU" sz="2400" dirty="0">
                <a:solidFill>
                  <a:schemeClr val="bg1"/>
                </a:solidFill>
                <a:latin typeface="+mj-lt"/>
              </a:rPr>
              <a:t>What is a programming language and why do we need one?</a:t>
            </a:r>
          </a:p>
        </p:txBody>
      </p:sp>
    </p:spTree>
    <p:extLst>
      <p:ext uri="{BB962C8B-B14F-4D97-AF65-F5344CB8AC3E}">
        <p14:creationId xmlns:p14="http://schemas.microsoft.com/office/powerpoint/2010/main" val="11826545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My thoughts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12</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966909" y="2199778"/>
            <a:ext cx="8920166" cy="4154984"/>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What is a program? </a:t>
            </a:r>
          </a:p>
          <a:p>
            <a:pPr marL="800100" lvl="1" indent="-342900" algn="just">
              <a:buFont typeface="Wingdings" panose="05000000000000000000" pitchFamily="2" charset="2"/>
              <a:buChar char="v"/>
            </a:pPr>
            <a:r>
              <a:rPr lang="en-AU" sz="2400" dirty="0">
                <a:solidFill>
                  <a:schemeClr val="bg1"/>
                </a:solidFill>
                <a:latin typeface="+mj-lt"/>
              </a:rPr>
              <a:t>Sequence of instructions</a:t>
            </a:r>
          </a:p>
          <a:p>
            <a:pPr marL="800100" lvl="1" indent="-342900" algn="just">
              <a:buFont typeface="Wingdings" panose="05000000000000000000" pitchFamily="2" charset="2"/>
              <a:buChar char="v"/>
            </a:pPr>
            <a:r>
              <a:rPr lang="en-AU" sz="2400" dirty="0">
                <a:solidFill>
                  <a:schemeClr val="bg1"/>
                </a:solidFill>
                <a:latin typeface="+mj-lt"/>
              </a:rPr>
              <a:t>Can be translated into machine code for a computer to run</a:t>
            </a:r>
          </a:p>
          <a:p>
            <a:pPr marL="800100" lvl="1" indent="-342900" algn="just">
              <a:buFont typeface="Wingdings" panose="05000000000000000000" pitchFamily="2" charset="2"/>
              <a:buChar char="v"/>
            </a:pPr>
            <a:r>
              <a:rPr lang="en-AU" sz="2400" dirty="0">
                <a:solidFill>
                  <a:schemeClr val="bg1"/>
                </a:solidFill>
                <a:latin typeface="+mj-lt"/>
              </a:rPr>
              <a:t>Performs a specific task</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How do we write one?</a:t>
            </a:r>
          </a:p>
          <a:p>
            <a:pPr marL="800100" lvl="1" indent="-342900" algn="just">
              <a:buFont typeface="Wingdings" panose="05000000000000000000" pitchFamily="2" charset="2"/>
              <a:buChar char="v"/>
            </a:pPr>
            <a:r>
              <a:rPr lang="en-AU" sz="2400" dirty="0">
                <a:solidFill>
                  <a:schemeClr val="bg1"/>
                </a:solidFill>
                <a:latin typeface="+mj-lt"/>
              </a:rPr>
              <a:t>Integrated Development Environment (IDE)</a:t>
            </a:r>
          </a:p>
          <a:p>
            <a:pPr marL="800100" lvl="1" indent="-342900" algn="just">
              <a:buFont typeface="Wingdings" panose="05000000000000000000" pitchFamily="2" charset="2"/>
              <a:buChar char="v"/>
            </a:pPr>
            <a:r>
              <a:rPr lang="en-AU" sz="2400" dirty="0">
                <a:solidFill>
                  <a:schemeClr val="bg1"/>
                </a:solidFill>
                <a:latin typeface="+mj-lt"/>
              </a:rPr>
              <a:t>Grok is web-based IDE</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What does it mean to run it?</a:t>
            </a:r>
          </a:p>
          <a:p>
            <a:pPr marL="800100" lvl="1" indent="-342900" algn="just">
              <a:buFont typeface="Wingdings" panose="05000000000000000000" pitchFamily="2" charset="2"/>
              <a:buChar char="v"/>
            </a:pPr>
            <a:r>
              <a:rPr lang="en-AU" sz="2400" dirty="0">
                <a:solidFill>
                  <a:schemeClr val="bg1"/>
                </a:solidFill>
                <a:latin typeface="+mj-lt"/>
              </a:rPr>
              <a:t>To tell the computer to execute the commands written</a:t>
            </a:r>
          </a:p>
        </p:txBody>
      </p:sp>
    </p:spTree>
    <p:extLst>
      <p:ext uri="{BB962C8B-B14F-4D97-AF65-F5344CB8AC3E}">
        <p14:creationId xmlns:p14="http://schemas.microsoft.com/office/powerpoint/2010/main" val="23472502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My thoughts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13</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843084" y="2358819"/>
            <a:ext cx="8505827" cy="2677656"/>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What is a programming language and why do we need one?</a:t>
            </a:r>
          </a:p>
          <a:p>
            <a:pPr marL="800100" lvl="1" indent="-342900" algn="just">
              <a:buFont typeface="Wingdings" panose="05000000000000000000" pitchFamily="2" charset="2"/>
              <a:buChar char="v"/>
            </a:pPr>
            <a:r>
              <a:rPr lang="en-AU" sz="2400" dirty="0">
                <a:solidFill>
                  <a:schemeClr val="bg1"/>
                </a:solidFill>
                <a:latin typeface="+mj-lt"/>
              </a:rPr>
              <a:t>A formal language</a:t>
            </a:r>
          </a:p>
          <a:p>
            <a:pPr marL="800100" lvl="1" indent="-342900" algn="just">
              <a:buFont typeface="Wingdings" panose="05000000000000000000" pitchFamily="2" charset="2"/>
              <a:buChar char="v"/>
            </a:pPr>
            <a:r>
              <a:rPr lang="en-AU" sz="2400" dirty="0">
                <a:solidFill>
                  <a:schemeClr val="bg1"/>
                </a:solidFill>
                <a:latin typeface="+mj-lt"/>
              </a:rPr>
              <a:t>Strict rules, e.g. indentation</a:t>
            </a:r>
          </a:p>
          <a:p>
            <a:pPr marL="800100" lvl="1" indent="-342900" algn="just">
              <a:buFont typeface="Wingdings" panose="05000000000000000000" pitchFamily="2" charset="2"/>
              <a:buChar char="v"/>
            </a:pPr>
            <a:r>
              <a:rPr lang="en-AU" sz="2400" dirty="0">
                <a:solidFill>
                  <a:schemeClr val="bg1"/>
                </a:solidFill>
                <a:latin typeface="+mj-lt"/>
              </a:rPr>
              <a:t>Well defined &amp; structured to avoid ambiguity in natural language</a:t>
            </a:r>
          </a:p>
          <a:p>
            <a:pPr marL="800100" lvl="1" indent="-342900" algn="just">
              <a:buFont typeface="Wingdings" panose="05000000000000000000" pitchFamily="2" charset="2"/>
              <a:buChar char="v"/>
            </a:pPr>
            <a:r>
              <a:rPr lang="en-AU" sz="2400" dirty="0">
                <a:solidFill>
                  <a:schemeClr val="bg1"/>
                </a:solidFill>
                <a:latin typeface="+mj-lt"/>
              </a:rPr>
              <a:t>To communicate with a computer via commands</a:t>
            </a:r>
          </a:p>
          <a:p>
            <a:pPr marL="800100" lvl="1" indent="-342900" algn="just">
              <a:buFont typeface="Wingdings" panose="05000000000000000000" pitchFamily="2" charset="2"/>
              <a:buChar char="v"/>
            </a:pPr>
            <a:r>
              <a:rPr lang="en-AU" sz="2400" dirty="0">
                <a:solidFill>
                  <a:schemeClr val="bg1"/>
                </a:solidFill>
                <a:latin typeface="+mj-lt"/>
              </a:rPr>
              <a:t>Solve tasks efficiently</a:t>
            </a:r>
          </a:p>
        </p:txBody>
      </p:sp>
    </p:spTree>
    <p:extLst>
      <p:ext uri="{BB962C8B-B14F-4D97-AF65-F5344CB8AC3E}">
        <p14:creationId xmlns:p14="http://schemas.microsoft.com/office/powerpoint/2010/main" val="5627044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Reminder</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14</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695325" y="3429000"/>
            <a:ext cx="10742613" cy="553998"/>
          </a:xfrm>
          <a:prstGeom prst="rect">
            <a:avLst/>
          </a:prstGeom>
          <a:noFill/>
        </p:spPr>
        <p:txBody>
          <a:bodyPr wrap="square" rtlCol="0">
            <a:spAutoFit/>
          </a:bodyPr>
          <a:lstStyle/>
          <a:p>
            <a:pPr algn="just"/>
            <a:r>
              <a:rPr lang="en-AU" sz="3000">
                <a:solidFill>
                  <a:schemeClr val="bg1"/>
                </a:solidFill>
                <a:latin typeface="+mj-lt"/>
              </a:rPr>
              <a:t>Grok Worksheets </a:t>
            </a:r>
            <a:r>
              <a:rPr lang="en-AU" sz="3000" dirty="0">
                <a:solidFill>
                  <a:schemeClr val="bg1"/>
                </a:solidFill>
                <a:latin typeface="+mj-lt"/>
              </a:rPr>
              <a:t>0, 1, and 2 are due Monday 15/3 at 11:59pm</a:t>
            </a:r>
          </a:p>
        </p:txBody>
      </p:sp>
    </p:spTree>
    <p:extLst>
      <p:ext uri="{BB962C8B-B14F-4D97-AF65-F5344CB8AC3E}">
        <p14:creationId xmlns:p14="http://schemas.microsoft.com/office/powerpoint/2010/main" val="733642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Introduction</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2</a:t>
            </a:fld>
            <a:endParaRPr lang="en-AU" noProof="0"/>
          </a:p>
        </p:txBody>
      </p:sp>
      <p:sp>
        <p:nvSpPr>
          <p:cNvPr id="5" name="TextBox 4">
            <a:extLst>
              <a:ext uri="{FF2B5EF4-FFF2-40B4-BE49-F238E27FC236}">
                <a16:creationId xmlns:a16="http://schemas.microsoft.com/office/drawing/2014/main" id="{F78BD552-B10E-4BF4-9025-8DBD8AA1A4D1}"/>
              </a:ext>
            </a:extLst>
          </p:cNvPr>
          <p:cNvSpPr txBox="1"/>
          <p:nvPr/>
        </p:nvSpPr>
        <p:spPr>
          <a:xfrm>
            <a:off x="3720427" y="2090172"/>
            <a:ext cx="4751142" cy="2677656"/>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Tutorials</a:t>
            </a:r>
          </a:p>
          <a:p>
            <a:pPr marL="800100" lvl="1" indent="-342900" algn="just">
              <a:buFont typeface="Wingdings" panose="05000000000000000000" pitchFamily="2" charset="2"/>
              <a:buChar char="v"/>
            </a:pPr>
            <a:r>
              <a:rPr lang="en-AU" sz="2400" dirty="0">
                <a:solidFill>
                  <a:schemeClr val="bg1"/>
                </a:solidFill>
                <a:latin typeface="+mj-lt"/>
              </a:rPr>
              <a:t>Monday (22) 9:00 – 10:00</a:t>
            </a:r>
          </a:p>
          <a:p>
            <a:pPr marL="800100" lvl="1" indent="-342900" algn="just">
              <a:buFont typeface="Wingdings" panose="05000000000000000000" pitchFamily="2" charset="2"/>
              <a:buChar char="v"/>
            </a:pPr>
            <a:r>
              <a:rPr lang="en-AU" sz="2400" dirty="0">
                <a:solidFill>
                  <a:schemeClr val="bg1"/>
                </a:solidFill>
                <a:latin typeface="+mj-lt"/>
              </a:rPr>
              <a:t>Monday (19) 11:00 – 12:00</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Subject Help</a:t>
            </a:r>
          </a:p>
          <a:p>
            <a:pPr marL="800100" lvl="1" indent="-342900" algn="just">
              <a:buFont typeface="Wingdings" panose="05000000000000000000" pitchFamily="2" charset="2"/>
              <a:buChar char="v"/>
            </a:pPr>
            <a:r>
              <a:rPr lang="en-AU" sz="2400" dirty="0">
                <a:solidFill>
                  <a:schemeClr val="bg1"/>
                </a:solidFill>
                <a:latin typeface="+mj-lt"/>
              </a:rPr>
              <a:t>Grok Forum</a:t>
            </a:r>
          </a:p>
          <a:p>
            <a:pPr marL="800100" lvl="1" indent="-342900" algn="just">
              <a:buFont typeface="Wingdings" panose="05000000000000000000" pitchFamily="2" charset="2"/>
              <a:buChar char="v"/>
            </a:pPr>
            <a:r>
              <a:rPr lang="en-AU" sz="2400" dirty="0">
                <a:solidFill>
                  <a:schemeClr val="bg1"/>
                </a:solidFill>
                <a:latin typeface="+mj-lt"/>
              </a:rPr>
              <a:t>Grok Live Tutoring</a:t>
            </a:r>
          </a:p>
        </p:txBody>
      </p:sp>
    </p:spTree>
    <p:extLst>
      <p:ext uri="{BB962C8B-B14F-4D97-AF65-F5344CB8AC3E}">
        <p14:creationId xmlns:p14="http://schemas.microsoft.com/office/powerpoint/2010/main" val="121622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Zoom Mode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3</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3415167" y="2090172"/>
            <a:ext cx="5361661" cy="2677656"/>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Camera</a:t>
            </a:r>
          </a:p>
          <a:p>
            <a:pPr marL="800100" lvl="1" indent="-342900" algn="just">
              <a:buFont typeface="Wingdings" panose="05000000000000000000" pitchFamily="2" charset="2"/>
              <a:buChar char="v"/>
            </a:pPr>
            <a:r>
              <a:rPr lang="en-AU" sz="2400" dirty="0">
                <a:solidFill>
                  <a:schemeClr val="bg1"/>
                </a:solidFill>
                <a:latin typeface="+mj-lt"/>
              </a:rPr>
              <a:t>Encouraged but not mandatory</a:t>
            </a:r>
          </a:p>
          <a:p>
            <a:pPr algn="just"/>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Questions?</a:t>
            </a:r>
          </a:p>
          <a:p>
            <a:pPr marL="800100" lvl="1" indent="-342900" algn="just">
              <a:buFont typeface="Wingdings" panose="05000000000000000000" pitchFamily="2" charset="2"/>
              <a:buChar char="v"/>
            </a:pPr>
            <a:r>
              <a:rPr lang="en-AU" sz="2400" dirty="0">
                <a:solidFill>
                  <a:schemeClr val="bg1"/>
                </a:solidFill>
                <a:latin typeface="+mj-lt"/>
              </a:rPr>
              <a:t>Chat Area or Raise Hand</a:t>
            </a:r>
          </a:p>
          <a:p>
            <a:pPr marL="800100" lvl="1" indent="-342900" algn="just">
              <a:buFont typeface="Wingdings" panose="05000000000000000000" pitchFamily="2" charset="2"/>
              <a:buChar char="v"/>
            </a:pPr>
            <a:r>
              <a:rPr lang="en-AU" sz="2400" dirty="0">
                <a:solidFill>
                  <a:schemeClr val="bg1"/>
                </a:solidFill>
                <a:latin typeface="+mj-lt"/>
              </a:rPr>
              <a:t>Grok Forum</a:t>
            </a:r>
          </a:p>
          <a:p>
            <a:pPr marL="800100" lvl="1" indent="-342900" algn="just">
              <a:buFont typeface="Wingdings" panose="05000000000000000000" pitchFamily="2" charset="2"/>
              <a:buChar char="v"/>
            </a:pPr>
            <a:r>
              <a:rPr lang="en-AU" sz="2400" dirty="0">
                <a:solidFill>
                  <a:schemeClr val="bg1"/>
                </a:solidFill>
                <a:latin typeface="+mj-lt"/>
              </a:rPr>
              <a:t>Email me</a:t>
            </a:r>
          </a:p>
        </p:txBody>
      </p:sp>
    </p:spTree>
    <p:extLst>
      <p:ext uri="{BB962C8B-B14F-4D97-AF65-F5344CB8AC3E}">
        <p14:creationId xmlns:p14="http://schemas.microsoft.com/office/powerpoint/2010/main" val="1837819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Tutorial Structure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4</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532654" y="2121710"/>
            <a:ext cx="7126688" cy="3785652"/>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Review</a:t>
            </a:r>
          </a:p>
          <a:p>
            <a:pPr marL="800100" lvl="1" indent="-342900" algn="just">
              <a:buFont typeface="Wingdings" panose="05000000000000000000" pitchFamily="2" charset="2"/>
              <a:buChar char="v"/>
            </a:pPr>
            <a:r>
              <a:rPr lang="en-AU" sz="2400" dirty="0">
                <a:solidFill>
                  <a:schemeClr val="bg1"/>
                </a:solidFill>
                <a:latin typeface="+mj-lt"/>
              </a:rPr>
              <a:t>Selected lecture content from previous week</a:t>
            </a:r>
          </a:p>
          <a:p>
            <a:pPr marL="342900"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Tutorial Sheet</a:t>
            </a:r>
          </a:p>
          <a:p>
            <a:pPr marL="800100" lvl="1" indent="-342900" algn="just">
              <a:buFont typeface="Wingdings" panose="05000000000000000000" pitchFamily="2" charset="2"/>
              <a:buChar char="v"/>
            </a:pPr>
            <a:r>
              <a:rPr lang="en-AU" sz="2400" dirty="0">
                <a:solidFill>
                  <a:schemeClr val="bg1"/>
                </a:solidFill>
                <a:latin typeface="+mj-lt"/>
              </a:rPr>
              <a:t>Basis for our tutorials</a:t>
            </a:r>
          </a:p>
          <a:p>
            <a:pPr marL="800100" lvl="1" indent="-342900" algn="just">
              <a:buFont typeface="Wingdings" panose="05000000000000000000" pitchFamily="2" charset="2"/>
              <a:buChar char="v"/>
            </a:pPr>
            <a:r>
              <a:rPr lang="en-AU" sz="2400" dirty="0">
                <a:solidFill>
                  <a:schemeClr val="bg1"/>
                </a:solidFill>
                <a:latin typeface="+mj-lt"/>
              </a:rPr>
              <a:t>Work in groups</a:t>
            </a:r>
          </a:p>
          <a:p>
            <a:pPr marL="800100" lvl="1" indent="-342900" algn="just">
              <a:buFont typeface="Wingdings" panose="05000000000000000000" pitchFamily="2" charset="2"/>
              <a:buChar char="v"/>
            </a:pPr>
            <a:r>
              <a:rPr lang="en-AU" sz="2400" dirty="0">
                <a:solidFill>
                  <a:schemeClr val="bg1"/>
                </a:solidFill>
                <a:latin typeface="+mj-lt"/>
              </a:rPr>
              <a:t>Where to download – </a:t>
            </a:r>
            <a:r>
              <a:rPr lang="en-AU" sz="2400" i="1" dirty="0">
                <a:solidFill>
                  <a:schemeClr val="bg1"/>
                </a:solidFill>
                <a:latin typeface="+mj-lt"/>
              </a:rPr>
              <a:t>Subject Map</a:t>
            </a:r>
          </a:p>
          <a:p>
            <a:pPr marL="800100" lvl="1" indent="-342900" algn="just">
              <a:buFont typeface="Wingdings" panose="05000000000000000000" pitchFamily="2" charset="2"/>
              <a:buChar char="v"/>
            </a:pPr>
            <a:r>
              <a:rPr lang="en-AU" sz="2400" dirty="0">
                <a:solidFill>
                  <a:schemeClr val="bg1"/>
                </a:solidFill>
                <a:latin typeface="+mj-lt"/>
              </a:rPr>
              <a:t>Solutions released by week’s end</a:t>
            </a:r>
            <a:endParaRPr lang="en-AU" sz="2400" i="1" dirty="0">
              <a:solidFill>
                <a:schemeClr val="bg1"/>
              </a:solidFill>
              <a:latin typeface="+mj-lt"/>
            </a:endParaRPr>
          </a:p>
          <a:p>
            <a:pPr marL="800100" lvl="1" indent="-342900" algn="just">
              <a:buFont typeface="Wingdings" panose="05000000000000000000" pitchFamily="2" charset="2"/>
              <a:buChar char="v"/>
            </a:pPr>
            <a:endParaRPr lang="en-AU" sz="2400" i="1"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Your Questions</a:t>
            </a:r>
          </a:p>
        </p:txBody>
      </p:sp>
    </p:spTree>
    <p:extLst>
      <p:ext uri="{BB962C8B-B14F-4D97-AF65-F5344CB8AC3E}">
        <p14:creationId xmlns:p14="http://schemas.microsoft.com/office/powerpoint/2010/main" val="2550764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About Me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5</a:t>
            </a:fld>
            <a:endParaRPr lang="en-AU" noProof="0"/>
          </a:p>
        </p:txBody>
      </p:sp>
      <p:sp>
        <p:nvSpPr>
          <p:cNvPr id="7" name="TextBox 6">
            <a:extLst>
              <a:ext uri="{FF2B5EF4-FFF2-40B4-BE49-F238E27FC236}">
                <a16:creationId xmlns:a16="http://schemas.microsoft.com/office/drawing/2014/main" id="{2CB1A5EE-80E3-4E95-919B-CC2E35461882}"/>
              </a:ext>
            </a:extLst>
          </p:cNvPr>
          <p:cNvSpPr txBox="1"/>
          <p:nvPr/>
        </p:nvSpPr>
        <p:spPr>
          <a:xfrm>
            <a:off x="2311694" y="2121710"/>
            <a:ext cx="7568607" cy="3785652"/>
          </a:xfrm>
          <a:prstGeom prst="rect">
            <a:avLst/>
          </a:prstGeom>
          <a:noFill/>
        </p:spPr>
        <p:txBody>
          <a:bodyPr wrap="square">
            <a:spAutoFit/>
          </a:bodyPr>
          <a:lstStyle/>
          <a:p>
            <a:pPr marL="342900" indent="-342900" algn="just">
              <a:buFont typeface="Wingdings" panose="05000000000000000000" pitchFamily="2" charset="2"/>
              <a:buChar char="v"/>
            </a:pPr>
            <a:r>
              <a:rPr lang="en-AU" sz="2400" dirty="0">
                <a:solidFill>
                  <a:schemeClr val="bg1"/>
                </a:solidFill>
                <a:latin typeface="+mj-lt"/>
              </a:rPr>
              <a:t>Subject Experience</a:t>
            </a:r>
          </a:p>
          <a:p>
            <a:pPr marL="800100" lvl="1" indent="-342900" algn="just">
              <a:buFont typeface="Wingdings" panose="05000000000000000000" pitchFamily="2" charset="2"/>
              <a:buChar char="v"/>
            </a:pPr>
            <a:r>
              <a:rPr lang="en-AU" sz="2400" dirty="0">
                <a:solidFill>
                  <a:schemeClr val="bg1"/>
                </a:solidFill>
                <a:latin typeface="+mj-lt"/>
              </a:rPr>
              <a:t>Breadth (BCom)</a:t>
            </a:r>
          </a:p>
          <a:p>
            <a:pPr marL="800100" lvl="1" indent="-342900" algn="just">
              <a:buFont typeface="Wingdings" panose="05000000000000000000" pitchFamily="2" charset="2"/>
              <a:buChar char="v"/>
            </a:pPr>
            <a:r>
              <a:rPr lang="en-AU" sz="2400" dirty="0">
                <a:solidFill>
                  <a:schemeClr val="bg1"/>
                </a:solidFill>
                <a:latin typeface="+mj-lt"/>
              </a:rPr>
              <a:t>Zero programming experience</a:t>
            </a:r>
          </a:p>
          <a:p>
            <a:pPr marL="800100" lvl="1" indent="-342900" algn="just">
              <a:buFont typeface="Wingdings" panose="05000000000000000000" pitchFamily="2" charset="2"/>
              <a:buChar char="v"/>
            </a:pPr>
            <a:r>
              <a:rPr lang="en-AU" sz="2400" dirty="0">
                <a:solidFill>
                  <a:schemeClr val="bg1"/>
                </a:solidFill>
                <a:latin typeface="+mj-lt"/>
              </a:rPr>
              <a:t>To complement Commerce studies</a:t>
            </a:r>
          </a:p>
          <a:p>
            <a:pPr marL="800100" lvl="1" indent="-342900" algn="just">
              <a:buFont typeface="Wingdings" panose="05000000000000000000" pitchFamily="2" charset="2"/>
              <a:buChar char="v"/>
            </a:pPr>
            <a:r>
              <a:rPr lang="en-AU" sz="2400" dirty="0">
                <a:solidFill>
                  <a:schemeClr val="bg1"/>
                </a:solidFill>
                <a:latin typeface="+mj-lt"/>
              </a:rPr>
              <a:t>Fun subject, left wanting more (COMP10002…)</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Education</a:t>
            </a:r>
          </a:p>
          <a:p>
            <a:pPr marL="800100" lvl="1" indent="-342900" algn="just">
              <a:buFont typeface="Wingdings" panose="05000000000000000000" pitchFamily="2" charset="2"/>
              <a:buChar char="v"/>
            </a:pPr>
            <a:r>
              <a:rPr lang="en-AU" sz="2400" dirty="0">
                <a:solidFill>
                  <a:schemeClr val="bg1"/>
                </a:solidFill>
                <a:latin typeface="+mj-lt"/>
              </a:rPr>
              <a:t>Master of Computer Science (2021-2022)</a:t>
            </a:r>
          </a:p>
          <a:p>
            <a:pPr marL="800100" lvl="1" indent="-342900" algn="just">
              <a:buFont typeface="Wingdings" panose="05000000000000000000" pitchFamily="2" charset="2"/>
              <a:buChar char="v"/>
            </a:pPr>
            <a:r>
              <a:rPr lang="en-AU" sz="2400" dirty="0">
                <a:solidFill>
                  <a:schemeClr val="bg1"/>
                </a:solidFill>
                <a:latin typeface="+mj-lt"/>
              </a:rPr>
              <a:t>Grad. Dip. in Computer Science (2020)</a:t>
            </a:r>
          </a:p>
          <a:p>
            <a:pPr marL="800100" lvl="1" indent="-342900" algn="just">
              <a:buFont typeface="Wingdings" panose="05000000000000000000" pitchFamily="2" charset="2"/>
              <a:buChar char="v"/>
            </a:pPr>
            <a:r>
              <a:rPr lang="en-AU" sz="2400" dirty="0">
                <a:solidFill>
                  <a:schemeClr val="bg1"/>
                </a:solidFill>
                <a:latin typeface="+mj-lt"/>
              </a:rPr>
              <a:t>Bachelor of Commerce (2017-2019)</a:t>
            </a:r>
          </a:p>
        </p:txBody>
      </p:sp>
    </p:spTree>
    <p:extLst>
      <p:ext uri="{BB962C8B-B14F-4D97-AF65-F5344CB8AC3E}">
        <p14:creationId xmlns:p14="http://schemas.microsoft.com/office/powerpoint/2010/main" val="2530918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About Me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6</a:t>
            </a:fld>
            <a:endParaRPr lang="en-AU" noProof="0"/>
          </a:p>
        </p:txBody>
      </p:sp>
      <p:sp>
        <p:nvSpPr>
          <p:cNvPr id="8" name="TextBox 7">
            <a:extLst>
              <a:ext uri="{FF2B5EF4-FFF2-40B4-BE49-F238E27FC236}">
                <a16:creationId xmlns:a16="http://schemas.microsoft.com/office/drawing/2014/main" id="{5F4A43A3-6B9A-429F-8037-02EBE2DA6A9D}"/>
              </a:ext>
            </a:extLst>
          </p:cNvPr>
          <p:cNvSpPr txBox="1"/>
          <p:nvPr/>
        </p:nvSpPr>
        <p:spPr>
          <a:xfrm>
            <a:off x="2318839" y="2199778"/>
            <a:ext cx="7554317" cy="4154984"/>
          </a:xfrm>
          <a:prstGeom prst="rect">
            <a:avLst/>
          </a:prstGeom>
          <a:noFill/>
        </p:spPr>
        <p:txBody>
          <a:bodyPr wrap="square">
            <a:spAutoFit/>
          </a:bodyPr>
          <a:lstStyle/>
          <a:p>
            <a:pPr marL="342900" indent="-342900" algn="just">
              <a:buFont typeface="Wingdings" panose="05000000000000000000" pitchFamily="2" charset="2"/>
              <a:buChar char="v"/>
            </a:pPr>
            <a:r>
              <a:rPr lang="en-AU" sz="2400" dirty="0">
                <a:solidFill>
                  <a:schemeClr val="bg1"/>
                </a:solidFill>
                <a:latin typeface="+mj-lt"/>
              </a:rPr>
              <a:t>Work</a:t>
            </a:r>
          </a:p>
          <a:p>
            <a:pPr marL="800100" lvl="1" indent="-342900" algn="just">
              <a:buFont typeface="Wingdings" panose="05000000000000000000" pitchFamily="2" charset="2"/>
              <a:buChar char="v"/>
            </a:pPr>
            <a:r>
              <a:rPr lang="en-AU" sz="2400" dirty="0">
                <a:solidFill>
                  <a:schemeClr val="bg1"/>
                </a:solidFill>
                <a:latin typeface="+mj-lt"/>
              </a:rPr>
              <a:t>Tutor – COMP10001 [Python, undergrad]</a:t>
            </a:r>
          </a:p>
          <a:p>
            <a:pPr marL="800100" lvl="1" indent="-342900" algn="just">
              <a:buFont typeface="Wingdings" panose="05000000000000000000" pitchFamily="2" charset="2"/>
              <a:buChar char="v"/>
            </a:pPr>
            <a:r>
              <a:rPr lang="en-AU" sz="2400" dirty="0">
                <a:solidFill>
                  <a:schemeClr val="bg1"/>
                </a:solidFill>
                <a:latin typeface="+mj-lt"/>
              </a:rPr>
              <a:t>Tutor – COMP90041 [Java, postgrad]</a:t>
            </a:r>
          </a:p>
          <a:p>
            <a:pPr marL="1257300" lvl="2" indent="-342900" algn="just">
              <a:buFont typeface="Wingdings" panose="05000000000000000000" pitchFamily="2" charset="2"/>
              <a:buChar char="v"/>
            </a:pPr>
            <a:endParaRPr lang="en-US" sz="2400" dirty="0">
              <a:solidFill>
                <a:schemeClr val="bg1"/>
              </a:solidFill>
              <a:latin typeface="+mj-lt"/>
            </a:endParaRPr>
          </a:p>
          <a:p>
            <a:pPr marL="342900" indent="-342900" algn="just">
              <a:buFont typeface="Wingdings" panose="05000000000000000000" pitchFamily="2" charset="2"/>
              <a:buChar char="v"/>
            </a:pPr>
            <a:r>
              <a:rPr lang="en-US" sz="2400" dirty="0">
                <a:solidFill>
                  <a:schemeClr val="bg1"/>
                </a:solidFill>
                <a:latin typeface="+mj-lt"/>
              </a:rPr>
              <a:t>Work Aspirations</a:t>
            </a:r>
          </a:p>
          <a:p>
            <a:pPr marL="800100" lvl="1" indent="-342900" algn="just">
              <a:buFont typeface="Wingdings" panose="05000000000000000000" pitchFamily="2" charset="2"/>
              <a:buChar char="v"/>
            </a:pPr>
            <a:r>
              <a:rPr lang="en-US" sz="2400" dirty="0">
                <a:solidFill>
                  <a:schemeClr val="bg1"/>
                </a:solidFill>
                <a:latin typeface="+mj-lt"/>
              </a:rPr>
              <a:t>Research software engineer</a:t>
            </a:r>
          </a:p>
          <a:p>
            <a:pPr marL="800100" lvl="1" indent="-342900" algn="just">
              <a:buFont typeface="Wingdings" panose="05000000000000000000" pitchFamily="2" charset="2"/>
              <a:buChar char="v"/>
            </a:pPr>
            <a:r>
              <a:rPr lang="en-US" sz="2400" dirty="0">
                <a:solidFill>
                  <a:schemeClr val="bg1"/>
                </a:solidFill>
                <a:latin typeface="+mj-lt"/>
              </a:rPr>
              <a:t>Cross-disciplinary work</a:t>
            </a:r>
          </a:p>
          <a:p>
            <a:pPr marL="800100" lvl="1" indent="-342900" algn="just">
              <a:buFont typeface="Wingdings" panose="05000000000000000000" pitchFamily="2" charset="2"/>
              <a:buChar char="v"/>
            </a:pPr>
            <a:r>
              <a:rPr lang="en-US" sz="2400" dirty="0">
                <a:solidFill>
                  <a:schemeClr val="bg1"/>
                </a:solidFill>
                <a:latin typeface="+mj-lt"/>
              </a:rPr>
              <a:t>Develop software solutions to research problems</a:t>
            </a:r>
          </a:p>
          <a:p>
            <a:pPr marL="800100" lvl="1" indent="-342900" algn="just">
              <a:buFont typeface="Wingdings" panose="05000000000000000000" pitchFamily="2" charset="2"/>
              <a:buChar char="v"/>
            </a:pPr>
            <a:endParaRPr lang="en-US" sz="2400" dirty="0">
              <a:solidFill>
                <a:schemeClr val="bg1"/>
              </a:solidFill>
              <a:latin typeface="+mj-lt"/>
            </a:endParaRPr>
          </a:p>
          <a:p>
            <a:pPr marL="342900" indent="-342900" algn="just">
              <a:buFont typeface="Wingdings" panose="05000000000000000000" pitchFamily="2" charset="2"/>
              <a:buChar char="v"/>
            </a:pPr>
            <a:r>
              <a:rPr lang="en-US" sz="2400" dirty="0">
                <a:solidFill>
                  <a:schemeClr val="bg1"/>
                </a:solidFill>
                <a:latin typeface="+mj-lt"/>
              </a:rPr>
              <a:t>Other</a:t>
            </a:r>
          </a:p>
          <a:p>
            <a:pPr marL="800100" lvl="1" indent="-342900" algn="just">
              <a:buFont typeface="Wingdings" panose="05000000000000000000" pitchFamily="2" charset="2"/>
              <a:buChar char="v"/>
            </a:pPr>
            <a:r>
              <a:rPr lang="en-US" sz="2400" dirty="0">
                <a:solidFill>
                  <a:schemeClr val="bg1"/>
                </a:solidFill>
                <a:latin typeface="+mj-lt"/>
              </a:rPr>
              <a:t>Running, Surfing, Snowboarding, The Office</a:t>
            </a:r>
          </a:p>
        </p:txBody>
      </p:sp>
    </p:spTree>
    <p:extLst>
      <p:ext uri="{BB962C8B-B14F-4D97-AF65-F5344CB8AC3E}">
        <p14:creationId xmlns:p14="http://schemas.microsoft.com/office/powerpoint/2010/main" val="2593833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What is COMP10001 about?</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7</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3738124" y="2121710"/>
            <a:ext cx="4715748" cy="3785652"/>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Python programming</a:t>
            </a:r>
          </a:p>
          <a:p>
            <a:pPr marL="342900"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Programming constructs</a:t>
            </a:r>
          </a:p>
          <a:p>
            <a:pPr marL="800100" lvl="1" indent="-342900" algn="just">
              <a:buFont typeface="Wingdings" panose="05000000000000000000" pitchFamily="2" charset="2"/>
              <a:buChar char="v"/>
            </a:pPr>
            <a:r>
              <a:rPr lang="en-AU" sz="2400" dirty="0">
                <a:solidFill>
                  <a:schemeClr val="bg1"/>
                </a:solidFill>
                <a:latin typeface="+mj-lt"/>
              </a:rPr>
              <a:t>Data types &amp; Variables</a:t>
            </a:r>
          </a:p>
          <a:p>
            <a:pPr marL="800100" lvl="1" indent="-342900" algn="just">
              <a:buFont typeface="Wingdings" panose="05000000000000000000" pitchFamily="2" charset="2"/>
              <a:buChar char="v"/>
            </a:pPr>
            <a:r>
              <a:rPr lang="en-AU" sz="2400" dirty="0">
                <a:solidFill>
                  <a:schemeClr val="bg1"/>
                </a:solidFill>
                <a:latin typeface="+mj-lt"/>
              </a:rPr>
              <a:t>Sequencing &amp; Conditionals</a:t>
            </a:r>
          </a:p>
          <a:p>
            <a:pPr marL="800100" lvl="1" indent="-342900" algn="just">
              <a:buFont typeface="Wingdings" panose="05000000000000000000" pitchFamily="2" charset="2"/>
              <a:buChar char="v"/>
            </a:pPr>
            <a:r>
              <a:rPr lang="en-AU" sz="2400" dirty="0">
                <a:solidFill>
                  <a:schemeClr val="bg1"/>
                </a:solidFill>
                <a:latin typeface="+mj-lt"/>
              </a:rPr>
              <a:t>Functions &amp; Abstraction</a:t>
            </a:r>
          </a:p>
          <a:p>
            <a:pPr marL="800100" lvl="1" indent="-342900" algn="just">
              <a:buFont typeface="Wingdings" panose="05000000000000000000" pitchFamily="2" charset="2"/>
              <a:buChar char="v"/>
            </a:pPr>
            <a:r>
              <a:rPr lang="en-AU" sz="2400" dirty="0">
                <a:solidFill>
                  <a:schemeClr val="bg1"/>
                </a:solidFill>
                <a:latin typeface="+mj-lt"/>
              </a:rPr>
              <a:t>Iteration &amp; Recursion</a:t>
            </a:r>
          </a:p>
          <a:p>
            <a:pPr marL="800100" lvl="1" indent="-342900" algn="just">
              <a:buFont typeface="Wingdings" panose="05000000000000000000" pitchFamily="2" charset="2"/>
              <a:buChar char="v"/>
            </a:pPr>
            <a:r>
              <a:rPr lang="en-AU" sz="2400" dirty="0">
                <a:solidFill>
                  <a:schemeClr val="bg1"/>
                </a:solidFill>
                <a:latin typeface="+mj-lt"/>
              </a:rPr>
              <a:t>File Input/Output</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Problem solving</a:t>
            </a:r>
          </a:p>
        </p:txBody>
      </p:sp>
    </p:spTree>
    <p:extLst>
      <p:ext uri="{BB962C8B-B14F-4D97-AF65-F5344CB8AC3E}">
        <p14:creationId xmlns:p14="http://schemas.microsoft.com/office/powerpoint/2010/main" val="3200004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Advice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8</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3009461" y="2199778"/>
            <a:ext cx="6173074" cy="4154984"/>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Keep up with Grok Worksheets</a:t>
            </a:r>
          </a:p>
          <a:p>
            <a:pPr marL="800100" lvl="1" indent="-342900" algn="just">
              <a:buFont typeface="Wingdings" panose="05000000000000000000" pitchFamily="2" charset="2"/>
              <a:buChar char="v"/>
            </a:pPr>
            <a:r>
              <a:rPr lang="en-AU" sz="2400" dirty="0">
                <a:solidFill>
                  <a:schemeClr val="bg1"/>
                </a:solidFill>
                <a:latin typeface="+mj-lt"/>
              </a:rPr>
              <a:t>Easy way to bank marks</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Participate in Tutorials + Grok Forum</a:t>
            </a:r>
          </a:p>
          <a:p>
            <a:pPr marL="800100" lvl="1" indent="-342900" algn="just">
              <a:buFont typeface="Wingdings" panose="05000000000000000000" pitchFamily="2" charset="2"/>
              <a:buChar char="v"/>
            </a:pPr>
            <a:r>
              <a:rPr lang="en-AU" sz="2400" dirty="0">
                <a:solidFill>
                  <a:schemeClr val="bg1"/>
                </a:solidFill>
                <a:latin typeface="+mj-lt"/>
              </a:rPr>
              <a:t>Ask Questions</a:t>
            </a:r>
          </a:p>
          <a:p>
            <a:pPr marL="800100" lvl="1" indent="-342900" algn="just">
              <a:buFont typeface="Wingdings" panose="05000000000000000000" pitchFamily="2" charset="2"/>
              <a:buChar char="v"/>
            </a:pPr>
            <a:r>
              <a:rPr lang="en-AU" sz="2400" dirty="0">
                <a:solidFill>
                  <a:schemeClr val="bg1"/>
                </a:solidFill>
                <a:latin typeface="+mj-lt"/>
              </a:rPr>
              <a:t>Develop understanding by explaining</a:t>
            </a:r>
          </a:p>
          <a:p>
            <a:pPr marL="800100" lvl="1" indent="-342900" algn="just">
              <a:buFont typeface="Wingdings" panose="05000000000000000000" pitchFamily="2" charset="2"/>
              <a:buChar char="v"/>
            </a:pPr>
            <a:r>
              <a:rPr lang="en-AU" sz="2400" dirty="0">
                <a:solidFill>
                  <a:schemeClr val="bg1"/>
                </a:solidFill>
                <a:latin typeface="+mj-lt"/>
              </a:rPr>
              <a:t>Potential for bonus marks</a:t>
            </a:r>
          </a:p>
          <a:p>
            <a:pPr algn="just"/>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Befriend Python’s interactive terminal</a:t>
            </a:r>
          </a:p>
          <a:p>
            <a:pPr marL="800100" lvl="1" indent="-342900" algn="just">
              <a:buFont typeface="Wingdings" panose="05000000000000000000" pitchFamily="2" charset="2"/>
              <a:buChar char="v"/>
            </a:pPr>
            <a:r>
              <a:rPr lang="en-AU" sz="2400" dirty="0">
                <a:solidFill>
                  <a:schemeClr val="bg1"/>
                </a:solidFill>
                <a:latin typeface="+mj-lt"/>
              </a:rPr>
              <a:t>Playground</a:t>
            </a:r>
          </a:p>
          <a:p>
            <a:pPr marL="800100" lvl="1" indent="-342900" algn="just">
              <a:buFont typeface="Wingdings" panose="05000000000000000000" pitchFamily="2" charset="2"/>
              <a:buChar char="v"/>
            </a:pPr>
            <a:r>
              <a:rPr lang="en-AU" sz="2400" dirty="0">
                <a:solidFill>
                  <a:schemeClr val="bg1"/>
                </a:solidFill>
                <a:latin typeface="+mj-lt"/>
              </a:rPr>
              <a:t>Consolidate knowledge</a:t>
            </a:r>
          </a:p>
        </p:txBody>
      </p:sp>
    </p:spTree>
    <p:extLst>
      <p:ext uri="{BB962C8B-B14F-4D97-AF65-F5344CB8AC3E}">
        <p14:creationId xmlns:p14="http://schemas.microsoft.com/office/powerpoint/2010/main" val="2688341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Advice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9</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566984" y="2206419"/>
            <a:ext cx="7058027" cy="3416320"/>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Start projects early</a:t>
            </a:r>
          </a:p>
          <a:p>
            <a:pPr marL="800100" lvl="1" indent="-342900" algn="just">
              <a:buFont typeface="Wingdings" panose="05000000000000000000" pitchFamily="2" charset="2"/>
              <a:buChar char="v"/>
            </a:pPr>
            <a:r>
              <a:rPr lang="en-AU" sz="2400" dirty="0">
                <a:solidFill>
                  <a:schemeClr val="bg1"/>
                </a:solidFill>
                <a:latin typeface="+mj-lt"/>
              </a:rPr>
              <a:t>Break down questions into smaller problems</a:t>
            </a:r>
          </a:p>
          <a:p>
            <a:pPr marL="800100" lvl="1" indent="-342900" algn="just">
              <a:buFont typeface="Wingdings" panose="05000000000000000000" pitchFamily="2" charset="2"/>
              <a:buChar char="v"/>
            </a:pPr>
            <a:r>
              <a:rPr lang="en-AU" sz="2400" dirty="0">
                <a:solidFill>
                  <a:schemeClr val="bg1"/>
                </a:solidFill>
                <a:latin typeface="+mj-lt"/>
              </a:rPr>
              <a:t>Whiteboard</a:t>
            </a:r>
          </a:p>
          <a:p>
            <a:pPr marL="800100" lvl="1" indent="-342900" algn="just">
              <a:buFont typeface="Wingdings" panose="05000000000000000000" pitchFamily="2" charset="2"/>
              <a:buChar char="v"/>
            </a:pPr>
            <a:r>
              <a:rPr lang="en-AU" sz="2400" dirty="0">
                <a:solidFill>
                  <a:schemeClr val="bg1"/>
                </a:solidFill>
                <a:latin typeface="+mj-lt"/>
              </a:rPr>
              <a:t>Prioritise getting </a:t>
            </a:r>
            <a:r>
              <a:rPr lang="en-AU" sz="2400" i="1" dirty="0">
                <a:solidFill>
                  <a:schemeClr val="bg1"/>
                </a:solidFill>
                <a:latin typeface="+mj-lt"/>
              </a:rPr>
              <a:t>something</a:t>
            </a:r>
            <a:r>
              <a:rPr lang="en-AU" sz="2400" dirty="0">
                <a:solidFill>
                  <a:schemeClr val="bg1"/>
                </a:solidFill>
                <a:latin typeface="+mj-lt"/>
              </a:rPr>
              <a:t> to work before optimising your solution</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Consistently revise</a:t>
            </a:r>
          </a:p>
          <a:p>
            <a:pPr marL="800100" lvl="1" indent="-342900" algn="just">
              <a:buFont typeface="Wingdings" panose="05000000000000000000" pitchFamily="2" charset="2"/>
              <a:buChar char="v"/>
            </a:pPr>
            <a:r>
              <a:rPr lang="en-AU" sz="2400" dirty="0">
                <a:solidFill>
                  <a:schemeClr val="bg1"/>
                </a:solidFill>
                <a:latin typeface="+mj-lt"/>
              </a:rPr>
              <a:t>Review lecture content very week</a:t>
            </a:r>
          </a:p>
          <a:p>
            <a:pPr marL="800100" lvl="1" indent="-342900" algn="just">
              <a:buFont typeface="Wingdings" panose="05000000000000000000" pitchFamily="2" charset="2"/>
              <a:buChar char="v"/>
            </a:pPr>
            <a:r>
              <a:rPr lang="en-AU" sz="2400" dirty="0">
                <a:solidFill>
                  <a:schemeClr val="bg1"/>
                </a:solidFill>
                <a:latin typeface="+mj-lt"/>
              </a:rPr>
              <a:t>Form study groups now!</a:t>
            </a:r>
          </a:p>
        </p:txBody>
      </p:sp>
    </p:spTree>
    <p:extLst>
      <p:ext uri="{BB962C8B-B14F-4D97-AF65-F5344CB8AC3E}">
        <p14:creationId xmlns:p14="http://schemas.microsoft.com/office/powerpoint/2010/main" val="3237046495"/>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E83BC3E5-046E-4D04-B556-D172B5BF2C42}"/>
    </a:ext>
  </a:extLst>
</a:theme>
</file>

<file path=ppt/theme/theme2.xml><?xml version="1.0" encoding="utf-8"?>
<a:theme xmlns:a="http://schemas.openxmlformats.org/drawingml/2006/main" name="University of Melbourne Patterns">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240D6D26-69FC-4DB0-82EF-113AE62A2C56}"/>
    </a:ext>
  </a:extLst>
</a:theme>
</file>

<file path=ppt/theme/theme3.xml><?xml version="1.0" encoding="utf-8"?>
<a:theme xmlns:a="http://schemas.openxmlformats.org/drawingml/2006/main" name="University of Melbourne-Layout B">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20A628F6-D8B5-4C20-8B2A-722595ECCDE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00587B3DF38F4488677539C56FC59F2" ma:contentTypeVersion="0" ma:contentTypeDescription="Create a new document." ma:contentTypeScope="" ma:versionID="10d4c29e666de2dbdbe8c1ac83cc7b87">
  <xsd:schema xmlns:xsd="http://www.w3.org/2001/XMLSchema" xmlns:xs="http://www.w3.org/2001/XMLSchema" xmlns:p="http://schemas.microsoft.com/office/2006/metadata/properties" targetNamespace="http://schemas.microsoft.com/office/2006/metadata/properties" ma:root="true" ma:fieldsID="d1c64e3a0af6d8ddece53e571c0f95ad">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09DF25B-062E-4C50-B4A3-4BD02A31B5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F48DC6B8-1E58-4D17-83E3-6AF0C34FFD54}">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E19A3E04-978E-4CC3-A0A4-BBE5688D8DC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UoM-PowerPoint-template-16x9</Template>
  <TotalTime>1303</TotalTime>
  <Words>490</Words>
  <Application>Microsoft Office PowerPoint</Application>
  <PresentationFormat>Widescreen</PresentationFormat>
  <Paragraphs>136</Paragraphs>
  <Slides>14</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14</vt:i4>
      </vt:variant>
    </vt:vector>
  </HeadingPairs>
  <TitlesOfParts>
    <vt:vector size="21" baseType="lpstr">
      <vt:lpstr>Arial</vt:lpstr>
      <vt:lpstr>Calibri</vt:lpstr>
      <vt:lpstr>Georgia</vt:lpstr>
      <vt:lpstr>Wingdings</vt:lpstr>
      <vt:lpstr>University of Melbourne</vt:lpstr>
      <vt:lpstr>University of Melbourne Patterns</vt:lpstr>
      <vt:lpstr>University of Melbourne-Layout B</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andy naughton</dc:creator>
  <cp:lastModifiedBy>andy naughton</cp:lastModifiedBy>
  <cp:revision>43</cp:revision>
  <dcterms:created xsi:type="dcterms:W3CDTF">2021-03-05T10:10:34Z</dcterms:created>
  <dcterms:modified xsi:type="dcterms:W3CDTF">2021-03-07T11:48:37Z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0x010100700587B3DF38F4488677539C56FC59F2</vt:lpwstr>
  </property>
  <property fmtid="{D5CDD505-2E9C-101B-9397-08002B2CF9AE}" pid="3" name="TemplateUrl">
    <vt:lpwstr/>
  </property>
  <property fmtid="{D5CDD505-2E9C-101B-9397-08002B2CF9AE}" pid="4" name="Order">
    <vt:r8>6100</vt:r8>
  </property>
  <property fmtid="{D5CDD505-2E9C-101B-9397-08002B2CF9AE}" pid="5" name="ComplianceAssetId">
    <vt:lpwstr/>
  </property>
  <property fmtid="{D5CDD505-2E9C-101B-9397-08002B2CF9AE}" pid="6" name="xd_Signature">
    <vt:bool>false</vt:bool>
  </property>
  <property fmtid="{D5CDD505-2E9C-101B-9397-08002B2CF9AE}" pid="7" name="xd_ProgID">
    <vt:lpwstr/>
  </property>
  <property fmtid="{D5CDD505-2E9C-101B-9397-08002B2CF9AE}" pid="8" name="_SourceUrl">
    <vt:lpwstr/>
  </property>
  <property fmtid="{D5CDD505-2E9C-101B-9397-08002B2CF9AE}" pid="9" name="_SharedFileIndex">
    <vt:lpwstr/>
  </property>
</Properties>
</file>